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76" r:id="rId2"/>
    <p:sldId id="263" r:id="rId3"/>
    <p:sldId id="268" r:id="rId4"/>
    <p:sldId id="269" r:id="rId5"/>
    <p:sldId id="278" r:id="rId6"/>
    <p:sldId id="287" r:id="rId7"/>
    <p:sldId id="270" r:id="rId8"/>
    <p:sldId id="262" r:id="rId9"/>
    <p:sldId id="264" r:id="rId10"/>
    <p:sldId id="259" r:id="rId11"/>
    <p:sldId id="265" r:id="rId12"/>
    <p:sldId id="280" r:id="rId13"/>
    <p:sldId id="290" r:id="rId14"/>
    <p:sldId id="257" r:id="rId15"/>
    <p:sldId id="258" r:id="rId16"/>
    <p:sldId id="260" r:id="rId17"/>
    <p:sldId id="266" r:id="rId18"/>
    <p:sldId id="279" r:id="rId19"/>
    <p:sldId id="267" r:id="rId20"/>
    <p:sldId id="273" r:id="rId21"/>
    <p:sldId id="274" r:id="rId22"/>
    <p:sldId id="256" r:id="rId23"/>
    <p:sldId id="285" r:id="rId24"/>
    <p:sldId id="284" r:id="rId25"/>
    <p:sldId id="286" r:id="rId26"/>
    <p:sldId id="288" r:id="rId27"/>
    <p:sldId id="28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73" autoAdjust="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241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go.mail.ru/frame.html?q=%E2%E5%EB%EE%F1%E8%EF%E5%E4&amp;imsrc=http://media.club4x4.ru/uploads/posts/1181140729_1.jpg&amp;rch=e&amp;jsa=1&amp;sf=60&amp;cf=70&amp;is=0&amp;type=all" TargetMode="External"/><Relationship Id="rId13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12" Type="http://schemas.openxmlformats.org/officeDocument/2006/relationships/hyperlink" Target="http://go.mail.ru/frame.html?q=%EC%EE%F0%E5&amp;imsrc=http://prostir.museum/images/uploads/news/6731/%D0%BC%D0%BE%D1%80%D0%B5.jpg&amp;rch=e&amp;jsa=1&amp;sf=0&amp;cf=3&amp;is=0&amp;type=all" TargetMode="External"/><Relationship Id="rId17" Type="http://schemas.openxmlformats.org/officeDocument/2006/relationships/image" Target="../media/image16.jpeg"/><Relationship Id="rId2" Type="http://schemas.openxmlformats.org/officeDocument/2006/relationships/hyperlink" Target="http://go.mail.ru/frame.html?q=%EF%F3%F2%E5%F8%E5%F1%F2%E2%E8%E5&amp;imsrc=http://sobiratelzvezd.ru/wallpapers/travelll.jpg&amp;rch=e&amp;jsa=1&amp;sf=0&amp;cf=0&amp;is=0&amp;type=all" TargetMode="External"/><Relationship Id="rId16" Type="http://schemas.openxmlformats.org/officeDocument/2006/relationships/hyperlink" Target="http://go.mail.ru/frame.html?q=%EF%F3%F2%E5%F8%E5%F1%F2%E2%E8%E5&amp;imsrc=http://saloncars.com/catalog/images/09-Journey%20(1).jpg&amp;rch=e&amp;jsa=1&amp;sf=60&amp;cf=62&amp;is=0&amp;type=al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go.mail.ru/frame.html?q=%EF%F3%F2%E5%F8%E5%F1%F2%E2%E8%E5&amp;imsrc=http://world-atlas.ru/wp-content/204.jpg&amp;rch=e&amp;jsa=1&amp;sf=20&amp;cf=21&amp;is=0&amp;type=all" TargetMode="Externa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5" Type="http://schemas.openxmlformats.org/officeDocument/2006/relationships/image" Target="../media/image15.jpeg"/><Relationship Id="rId10" Type="http://schemas.openxmlformats.org/officeDocument/2006/relationships/hyperlink" Target="http://go.mail.ru/frame.html?q=%E0%E2%F2%EE%E1%F3%F1&amp;imsrc=http://news4k.com/uploads/posts/2009-02/1234195585_20040717volzhanin.jpg&amp;rch=e&amp;jsa=1&amp;sf=0&amp;cf=17&amp;is=0&amp;type=all" TargetMode="External"/><Relationship Id="rId4" Type="http://schemas.openxmlformats.org/officeDocument/2006/relationships/hyperlink" Target="http://go.mail.ru/frame.html?q=%EF%F3%F2%E5%F8%E5%F1%F2%E2%E8%E5&amp;imsrc=http://hiblogger.net/img/userfiles/2007/03/14/10659/train.jpg&amp;rch=e&amp;jsa=1&amp;sf=0&amp;cf=5&amp;is=0&amp;type=all" TargetMode="External"/><Relationship Id="rId9" Type="http://schemas.openxmlformats.org/officeDocument/2006/relationships/image" Target="../media/image12.jpeg"/><Relationship Id="rId14" Type="http://schemas.openxmlformats.org/officeDocument/2006/relationships/hyperlink" Target="http://go.mail.ru/frame.html?q=%F5%EE%E4%FC%E1%E0&amp;imsrc=http://www.baby-ivf.ru/i/lifeinmotion.jpg&amp;rch=e&amp;jsa=1&amp;sf=0&amp;cf=7&amp;is=0&amp;type=al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 rot="10800000">
            <a:off x="4499992" y="0"/>
            <a:ext cx="4464496" cy="3429000"/>
          </a:xfrm>
          <a:prstGeom prst="round2SameRect">
            <a:avLst>
              <a:gd name="adj1" fmla="val 14350"/>
              <a:gd name="adj2" fmla="val 0"/>
            </a:avLst>
          </a:prstGeom>
          <a:solidFill>
            <a:schemeClr val="accent6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499992" y="0"/>
            <a:ext cx="4176464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4400" b="1" dirty="0" smtClean="0">
                <a:solidFill>
                  <a:schemeClr val="bg1"/>
                </a:solidFill>
                <a:latin typeface="Monotype Corsiva" pitchFamily="66" charset="0"/>
                <a:ea typeface="맑은 고딕" pitchFamily="50" charset="-127"/>
                <a:cs typeface="Arial" pitchFamily="34" charset="0"/>
              </a:rPr>
              <a:t>«Приёмы работы с текстом»</a:t>
            </a:r>
          </a:p>
          <a:p>
            <a:pPr algn="ctr"/>
            <a:endParaRPr lang="ru-RU" altLang="ko-KR" sz="1400" b="1" dirty="0" smtClean="0">
              <a:solidFill>
                <a:schemeClr val="bg1"/>
              </a:solidFill>
              <a:latin typeface="Monotype Corsiva" pitchFamily="66" charset="0"/>
              <a:ea typeface="맑은 고딕" pitchFamily="50" charset="-127"/>
              <a:cs typeface="Arial" pitchFamily="34" charset="0"/>
            </a:endParaRPr>
          </a:p>
          <a:p>
            <a:pPr algn="ctr"/>
            <a:endParaRPr lang="ru-RU" altLang="ko-KR" sz="1400" b="1" dirty="0" smtClean="0">
              <a:solidFill>
                <a:schemeClr val="bg1"/>
              </a:solidFill>
              <a:latin typeface="Monotype Corsiva" pitchFamily="66" charset="0"/>
              <a:ea typeface="맑은 고딕" pitchFamily="50" charset="-127"/>
              <a:cs typeface="Arial" pitchFamily="34" charset="0"/>
            </a:endParaRPr>
          </a:p>
          <a:p>
            <a:pPr algn="ctr"/>
            <a:endParaRPr lang="ru-RU" altLang="ko-KR" sz="1400" b="1" dirty="0" smtClean="0">
              <a:solidFill>
                <a:schemeClr val="bg1"/>
              </a:solidFill>
              <a:latin typeface="Monotype Corsiva" pitchFamily="66" charset="0"/>
              <a:ea typeface="맑은 고딕" pitchFamily="50" charset="-127"/>
              <a:cs typeface="Arial" pitchFamily="34" charset="0"/>
            </a:endParaRPr>
          </a:p>
          <a:p>
            <a:pPr algn="ctr"/>
            <a:r>
              <a:rPr lang="ru-RU" altLang="ko-KR" sz="2800" b="1" dirty="0" smtClean="0">
                <a:solidFill>
                  <a:schemeClr val="bg1"/>
                </a:solidFill>
                <a:latin typeface="Monotype Corsiva" pitchFamily="66" charset="0"/>
                <a:ea typeface="맑은 고딕" pitchFamily="50" charset="-127"/>
                <a:cs typeface="Arial" pitchFamily="34" charset="0"/>
              </a:rPr>
              <a:t>Методическая  копилка учителей английского языка</a:t>
            </a:r>
          </a:p>
          <a:p>
            <a:pPr algn="ctr"/>
            <a:r>
              <a:rPr lang="ru-RU" altLang="ko-KR" sz="2400" b="1" dirty="0" smtClean="0">
                <a:solidFill>
                  <a:schemeClr val="bg1"/>
                </a:solidFill>
                <a:latin typeface="Monotype Corsiva" pitchFamily="66" charset="0"/>
                <a:ea typeface="맑은 고딕" pitchFamily="50" charset="-127"/>
                <a:cs typeface="Arial" pitchFamily="34" charset="0"/>
              </a:rPr>
              <a:t>МБОУ СОШ №30</a:t>
            </a:r>
            <a:endParaRPr lang="en-US" altLang="ko-KR" sz="2400" b="1" dirty="0" smtClean="0">
              <a:solidFill>
                <a:schemeClr val="bg1"/>
              </a:solidFill>
              <a:latin typeface="Monotype Corsiva" pitchFamily="66" charset="0"/>
              <a:ea typeface="맑은 고딕" pitchFamily="50" charset="-127"/>
              <a:cs typeface="Arial" pitchFamily="34" charset="0"/>
            </a:endParaRPr>
          </a:p>
        </p:txBody>
      </p:sp>
      <p:grpSp>
        <p:nvGrpSpPr>
          <p:cNvPr id="4" name="Group 18"/>
          <p:cNvGrpSpPr/>
          <p:nvPr/>
        </p:nvGrpSpPr>
        <p:grpSpPr>
          <a:xfrm>
            <a:off x="5004048" y="2002531"/>
            <a:ext cx="3168352" cy="144016"/>
            <a:chOff x="899592" y="1359873"/>
            <a:chExt cx="3168352" cy="144016"/>
          </a:xfrm>
        </p:grpSpPr>
        <p:sp>
          <p:nvSpPr>
            <p:cNvPr id="3" name="Rectangle 2"/>
            <p:cNvSpPr/>
            <p:nvPr/>
          </p:nvSpPr>
          <p:spPr>
            <a:xfrm>
              <a:off x="2430865" y="1359873"/>
              <a:ext cx="144016" cy="14401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/>
            <p:cNvSpPr/>
            <p:nvPr/>
          </p:nvSpPr>
          <p:spPr>
            <a:xfrm rot="2700000">
              <a:off x="2430865" y="1359873"/>
              <a:ext cx="144016" cy="14401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" name="Group 14"/>
            <p:cNvGrpSpPr/>
            <p:nvPr/>
          </p:nvGrpSpPr>
          <p:grpSpPr>
            <a:xfrm>
              <a:off x="2771800" y="1408806"/>
              <a:ext cx="1296144" cy="46150"/>
              <a:chOff x="2771800" y="1410205"/>
              <a:chExt cx="1296144" cy="4615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2771800" y="1410205"/>
                <a:ext cx="129614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2771800" y="1456355"/>
                <a:ext cx="92772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5"/>
            <p:cNvGrpSpPr/>
            <p:nvPr/>
          </p:nvGrpSpPr>
          <p:grpSpPr>
            <a:xfrm flipH="1">
              <a:off x="899592" y="1408806"/>
              <a:ext cx="1296144" cy="46150"/>
              <a:chOff x="2771800" y="1410205"/>
              <a:chExt cx="1296144" cy="4615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771800" y="1410205"/>
                <a:ext cx="129614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771800" y="1456355"/>
                <a:ext cx="92772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xmlns="" val="1941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47353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Кластеры</a:t>
            </a: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3779912" y="3573016"/>
            <a:ext cx="1439862" cy="4318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i="1" dirty="0"/>
              <a:t>Country</a:t>
            </a:r>
            <a:endParaRPr lang="ru-RU" b="1" i="1" dirty="0"/>
          </a:p>
        </p:txBody>
      </p:sp>
      <p:sp>
        <p:nvSpPr>
          <p:cNvPr id="12292" name="AutoShape 6"/>
          <p:cNvSpPr>
            <a:spLocks noChangeArrowheads="1"/>
          </p:cNvSpPr>
          <p:nvPr/>
        </p:nvSpPr>
        <p:spPr bwMode="auto">
          <a:xfrm>
            <a:off x="3419872" y="6021288"/>
            <a:ext cx="2160191" cy="4318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Places of interest</a:t>
            </a:r>
          </a:p>
        </p:txBody>
      </p:sp>
      <p:sp>
        <p:nvSpPr>
          <p:cNvPr id="12293" name="AutoShape 7"/>
          <p:cNvSpPr>
            <a:spLocks noChangeArrowheads="1"/>
          </p:cNvSpPr>
          <p:nvPr/>
        </p:nvSpPr>
        <p:spPr bwMode="auto">
          <a:xfrm>
            <a:off x="6443662" y="6092825"/>
            <a:ext cx="1800745" cy="431800"/>
          </a:xfrm>
          <a:prstGeom prst="roundRect">
            <a:avLst>
              <a:gd name="adj" fmla="val 16667"/>
            </a:avLst>
          </a:prstGeom>
          <a:solidFill>
            <a:schemeClr val="accent3">
              <a:lumMod val="85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Political system</a:t>
            </a:r>
            <a:endParaRPr lang="ru-RU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294" name="AutoShape 8"/>
          <p:cNvSpPr>
            <a:spLocks noChangeArrowheads="1"/>
          </p:cNvSpPr>
          <p:nvPr/>
        </p:nvSpPr>
        <p:spPr bwMode="auto">
          <a:xfrm>
            <a:off x="1547813" y="6021388"/>
            <a:ext cx="1439862" cy="4318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Holidays</a:t>
            </a:r>
            <a:endParaRPr lang="ru-RU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295" name="AutoShape 9"/>
          <p:cNvSpPr>
            <a:spLocks noChangeArrowheads="1"/>
          </p:cNvSpPr>
          <p:nvPr/>
        </p:nvSpPr>
        <p:spPr bwMode="auto">
          <a:xfrm>
            <a:off x="7380288" y="4941888"/>
            <a:ext cx="1439862" cy="431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i="1" dirty="0" smtClean="0">
                <a:solidFill>
                  <a:srgbClr val="CC00CC"/>
                </a:solidFill>
              </a:rPr>
              <a:t>Language</a:t>
            </a:r>
            <a:endParaRPr lang="ru-RU" b="1" i="1" dirty="0" smtClean="0">
              <a:solidFill>
                <a:srgbClr val="CC00CC"/>
              </a:solidFill>
            </a:endParaRPr>
          </a:p>
        </p:txBody>
      </p:sp>
      <p:sp>
        <p:nvSpPr>
          <p:cNvPr id="12296" name="AutoShape 10"/>
          <p:cNvSpPr>
            <a:spLocks noChangeArrowheads="1"/>
          </p:cNvSpPr>
          <p:nvPr/>
        </p:nvSpPr>
        <p:spPr bwMode="auto">
          <a:xfrm>
            <a:off x="107950" y="4869160"/>
            <a:ext cx="1943770" cy="576064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Traditions</a:t>
            </a:r>
            <a:endParaRPr lang="ru-RU" b="1" i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297" name="AutoShape 11"/>
          <p:cNvSpPr>
            <a:spLocks noChangeArrowheads="1"/>
          </p:cNvSpPr>
          <p:nvPr/>
        </p:nvSpPr>
        <p:spPr bwMode="auto">
          <a:xfrm>
            <a:off x="107950" y="2997200"/>
            <a:ext cx="1727746" cy="936625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</a:rPr>
              <a:t>Geographical</a:t>
            </a:r>
          </a:p>
          <a:p>
            <a:pPr algn="ctr"/>
            <a:r>
              <a:rPr lang="en-US" b="1" i="1" dirty="0" smtClean="0">
                <a:solidFill>
                  <a:srgbClr val="002060"/>
                </a:solidFill>
              </a:rPr>
              <a:t> position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2298" name="AutoShape 12"/>
          <p:cNvSpPr>
            <a:spLocks noChangeArrowheads="1"/>
          </p:cNvSpPr>
          <p:nvPr/>
        </p:nvSpPr>
        <p:spPr bwMode="auto">
          <a:xfrm>
            <a:off x="7308304" y="3284984"/>
            <a:ext cx="1439863" cy="431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i="1" dirty="0">
                <a:solidFill>
                  <a:srgbClr val="CC00FF"/>
                </a:solidFill>
              </a:rPr>
              <a:t>Population</a:t>
            </a:r>
            <a:endParaRPr lang="ru-RU" b="1" i="1" dirty="0">
              <a:solidFill>
                <a:srgbClr val="CC00FF"/>
              </a:solidFill>
            </a:endParaRPr>
          </a:p>
        </p:txBody>
      </p:sp>
      <p:sp>
        <p:nvSpPr>
          <p:cNvPr id="12299" name="AutoShape 13"/>
          <p:cNvSpPr>
            <a:spLocks noChangeArrowheads="1"/>
          </p:cNvSpPr>
          <p:nvPr/>
        </p:nvSpPr>
        <p:spPr bwMode="auto">
          <a:xfrm>
            <a:off x="539552" y="1412776"/>
            <a:ext cx="1799853" cy="64770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Capital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2300" name="AutoShape 14"/>
          <p:cNvSpPr>
            <a:spLocks noChangeArrowheads="1"/>
          </p:cNvSpPr>
          <p:nvPr/>
        </p:nvSpPr>
        <p:spPr bwMode="auto">
          <a:xfrm>
            <a:off x="6732240" y="1700808"/>
            <a:ext cx="1439862" cy="43180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Main cities</a:t>
            </a:r>
            <a:endParaRPr lang="ru-RU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301" name="AutoShape 15"/>
          <p:cNvSpPr>
            <a:spLocks noChangeArrowheads="1"/>
          </p:cNvSpPr>
          <p:nvPr/>
        </p:nvSpPr>
        <p:spPr bwMode="auto">
          <a:xfrm>
            <a:off x="3419872" y="1268760"/>
            <a:ext cx="1981181" cy="575791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</a:rPr>
              <a:t>Territory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302" name="Line 18"/>
          <p:cNvSpPr>
            <a:spLocks noChangeShapeType="1"/>
          </p:cNvSpPr>
          <p:nvPr/>
        </p:nvSpPr>
        <p:spPr bwMode="auto">
          <a:xfrm flipV="1">
            <a:off x="4499992" y="1916832"/>
            <a:ext cx="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3" name="Line 19"/>
          <p:cNvSpPr>
            <a:spLocks noChangeShapeType="1"/>
          </p:cNvSpPr>
          <p:nvPr/>
        </p:nvSpPr>
        <p:spPr bwMode="auto">
          <a:xfrm flipV="1">
            <a:off x="5292080" y="2204864"/>
            <a:ext cx="15113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4" name="Line 20"/>
          <p:cNvSpPr>
            <a:spLocks noChangeShapeType="1"/>
          </p:cNvSpPr>
          <p:nvPr/>
        </p:nvSpPr>
        <p:spPr bwMode="auto">
          <a:xfrm flipH="1" flipV="1">
            <a:off x="2339752" y="2132856"/>
            <a:ext cx="1439862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5" name="Line 21"/>
          <p:cNvSpPr>
            <a:spLocks noChangeShapeType="1"/>
          </p:cNvSpPr>
          <p:nvPr/>
        </p:nvSpPr>
        <p:spPr bwMode="auto">
          <a:xfrm flipV="1">
            <a:off x="5220072" y="3501008"/>
            <a:ext cx="208915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6" name="Line 22"/>
          <p:cNvSpPr>
            <a:spLocks noChangeShapeType="1"/>
          </p:cNvSpPr>
          <p:nvPr/>
        </p:nvSpPr>
        <p:spPr bwMode="auto">
          <a:xfrm flipH="1" flipV="1">
            <a:off x="1763688" y="3645024"/>
            <a:ext cx="2016125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7" name="Line 23"/>
          <p:cNvSpPr>
            <a:spLocks noChangeShapeType="1"/>
          </p:cNvSpPr>
          <p:nvPr/>
        </p:nvSpPr>
        <p:spPr bwMode="auto">
          <a:xfrm>
            <a:off x="5219700" y="4005263"/>
            <a:ext cx="2160588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8" name="Line 24"/>
          <p:cNvSpPr>
            <a:spLocks noChangeShapeType="1"/>
          </p:cNvSpPr>
          <p:nvPr/>
        </p:nvSpPr>
        <p:spPr bwMode="auto">
          <a:xfrm flipH="1">
            <a:off x="2051050" y="4005263"/>
            <a:ext cx="1728788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9" name="Line 25"/>
          <p:cNvSpPr>
            <a:spLocks noChangeShapeType="1"/>
          </p:cNvSpPr>
          <p:nvPr/>
        </p:nvSpPr>
        <p:spPr bwMode="auto">
          <a:xfrm flipH="1">
            <a:off x="2268538" y="4076700"/>
            <a:ext cx="1943100" cy="1944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0" name="Line 26"/>
          <p:cNvSpPr>
            <a:spLocks noChangeShapeType="1"/>
          </p:cNvSpPr>
          <p:nvPr/>
        </p:nvSpPr>
        <p:spPr bwMode="auto">
          <a:xfrm>
            <a:off x="4787900" y="4076700"/>
            <a:ext cx="2520950" cy="2016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1" name="Line 27"/>
          <p:cNvSpPr>
            <a:spLocks noChangeShapeType="1"/>
          </p:cNvSpPr>
          <p:nvPr/>
        </p:nvSpPr>
        <p:spPr bwMode="auto">
          <a:xfrm>
            <a:off x="4499992" y="4005064"/>
            <a:ext cx="71437" cy="2016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4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Кластер «</a:t>
            </a:r>
            <a:r>
              <a:rPr lang="en-GB" b="1" dirty="0" smtClean="0">
                <a:solidFill>
                  <a:schemeClr val="accent2"/>
                </a:solidFill>
              </a:rPr>
              <a:t>Shops</a:t>
            </a:r>
            <a:r>
              <a:rPr lang="ru-RU" b="1" dirty="0" smtClean="0">
                <a:solidFill>
                  <a:schemeClr val="accent2"/>
                </a:solidFill>
              </a:rPr>
              <a:t>» 6 класс</a:t>
            </a:r>
            <a:endParaRPr lang="ru-RU" dirty="0"/>
          </a:p>
        </p:txBody>
      </p:sp>
      <p:pic>
        <p:nvPicPr>
          <p:cNvPr id="4" name="Picture 3" descr="C:\Users\Людмила\Documents\разное\фото\урок\SDC12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4957" y="1609725"/>
            <a:ext cx="7063486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val 2"/>
          <p:cNvSpPr>
            <a:spLocks noChangeArrowheads="1"/>
          </p:cNvSpPr>
          <p:nvPr/>
        </p:nvSpPr>
        <p:spPr bwMode="auto">
          <a:xfrm>
            <a:off x="2123728" y="2348880"/>
            <a:ext cx="3240360" cy="1368151"/>
          </a:xfrm>
          <a:prstGeom prst="ellipse">
            <a:avLst/>
          </a:prstGeom>
          <a:solidFill>
            <a:srgbClr val="9BBB59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transport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 rot="9975690">
            <a:off x="3287159" y="1539582"/>
            <a:ext cx="554038" cy="768350"/>
          </a:xfrm>
          <a:prstGeom prst="downArrow">
            <a:avLst>
              <a:gd name="adj1" fmla="val 50000"/>
              <a:gd name="adj2" fmla="val 34670"/>
            </a:avLst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Oval 4"/>
          <p:cNvSpPr>
            <a:spLocks noChangeArrowheads="1"/>
          </p:cNvSpPr>
          <p:nvPr/>
        </p:nvSpPr>
        <p:spPr bwMode="auto">
          <a:xfrm>
            <a:off x="2411760" y="260648"/>
            <a:ext cx="2304255" cy="1230312"/>
          </a:xfrm>
          <a:prstGeom prst="ellipse">
            <a:avLst/>
          </a:prstGeom>
          <a:solidFill>
            <a:srgbClr val="C2D69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plane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Oval 5"/>
          <p:cNvSpPr>
            <a:spLocks noChangeArrowheads="1"/>
          </p:cNvSpPr>
          <p:nvPr/>
        </p:nvSpPr>
        <p:spPr bwMode="auto">
          <a:xfrm rot="895048">
            <a:off x="4984425" y="1363441"/>
            <a:ext cx="2015555" cy="1230312"/>
          </a:xfrm>
          <a:prstGeom prst="ellipse">
            <a:avLst/>
          </a:prstGeom>
          <a:solidFill>
            <a:srgbClr val="C2D69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taxi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 rot="12866488">
            <a:off x="4613821" y="2001259"/>
            <a:ext cx="468312" cy="547687"/>
          </a:xfrm>
          <a:prstGeom prst="downArrow">
            <a:avLst>
              <a:gd name="adj1" fmla="val 50000"/>
              <a:gd name="adj2" fmla="val 29237"/>
            </a:avLst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Oval 7"/>
          <p:cNvSpPr>
            <a:spLocks noChangeArrowheads="1"/>
          </p:cNvSpPr>
          <p:nvPr/>
        </p:nvSpPr>
        <p:spPr bwMode="auto">
          <a:xfrm rot="-1678560">
            <a:off x="129590" y="243351"/>
            <a:ext cx="2032000" cy="105868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airport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 rot="12400207">
            <a:off x="1482450" y="2495919"/>
            <a:ext cx="782364" cy="536575"/>
          </a:xfrm>
          <a:prstGeom prst="rightArrow">
            <a:avLst>
              <a:gd name="adj1" fmla="val 50000"/>
              <a:gd name="adj2" fmla="val 44453"/>
            </a:avLst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Oval 9"/>
          <p:cNvSpPr>
            <a:spLocks noChangeArrowheads="1"/>
          </p:cNvSpPr>
          <p:nvPr/>
        </p:nvSpPr>
        <p:spPr bwMode="auto">
          <a:xfrm rot="-1642360">
            <a:off x="-48645" y="1700614"/>
            <a:ext cx="2145477" cy="1096153"/>
          </a:xfrm>
          <a:prstGeom prst="ellipse">
            <a:avLst/>
          </a:prstGeom>
          <a:solidFill>
            <a:srgbClr val="C2D69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ship, 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ferry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" name="AutoShape 10"/>
          <p:cNvSpPr>
            <a:spLocks noChangeArrowheads="1"/>
          </p:cNvSpPr>
          <p:nvPr/>
        </p:nvSpPr>
        <p:spPr bwMode="auto">
          <a:xfrm rot="16576737">
            <a:off x="5280331" y="3159067"/>
            <a:ext cx="506412" cy="1009650"/>
          </a:xfrm>
          <a:prstGeom prst="downArrow">
            <a:avLst>
              <a:gd name="adj1" fmla="val 50000"/>
              <a:gd name="adj2" fmla="val 49843"/>
            </a:avLst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Oval 11"/>
          <p:cNvSpPr>
            <a:spLocks noChangeArrowheads="1"/>
          </p:cNvSpPr>
          <p:nvPr/>
        </p:nvSpPr>
        <p:spPr bwMode="auto">
          <a:xfrm>
            <a:off x="6012160" y="3068960"/>
            <a:ext cx="2096144" cy="1152128"/>
          </a:xfrm>
          <a:prstGeom prst="ellipse">
            <a:avLst/>
          </a:prstGeom>
          <a:solidFill>
            <a:srgbClr val="C2D69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car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6" name="AutoShape 12"/>
          <p:cNvSpPr>
            <a:spLocks noChangeArrowheads="1"/>
          </p:cNvSpPr>
          <p:nvPr/>
        </p:nvSpPr>
        <p:spPr bwMode="auto">
          <a:xfrm rot="-2313947">
            <a:off x="4160680" y="3636100"/>
            <a:ext cx="533400" cy="946150"/>
          </a:xfrm>
          <a:prstGeom prst="downArrow">
            <a:avLst>
              <a:gd name="adj1" fmla="val 50000"/>
              <a:gd name="adj2" fmla="val 44345"/>
            </a:avLst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/>
          <p:cNvSpPr>
            <a:spLocks noChangeArrowheads="1"/>
          </p:cNvSpPr>
          <p:nvPr/>
        </p:nvSpPr>
        <p:spPr bwMode="auto">
          <a:xfrm rot="7507376">
            <a:off x="2577182" y="3760121"/>
            <a:ext cx="663575" cy="396875"/>
          </a:xfrm>
          <a:prstGeom prst="rightArrow">
            <a:avLst>
              <a:gd name="adj1" fmla="val 50000"/>
              <a:gd name="adj2" fmla="val 41800"/>
            </a:avLst>
          </a:prstGeom>
          <a:solidFill>
            <a:srgbClr val="9BBB59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Oval 14"/>
          <p:cNvSpPr>
            <a:spLocks noChangeArrowheads="1"/>
          </p:cNvSpPr>
          <p:nvPr/>
        </p:nvSpPr>
        <p:spPr bwMode="auto">
          <a:xfrm>
            <a:off x="4499992" y="4365104"/>
            <a:ext cx="2201863" cy="1152128"/>
          </a:xfrm>
          <a:prstGeom prst="ellipse">
            <a:avLst/>
          </a:prstGeom>
          <a:solidFill>
            <a:srgbClr val="C2D69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bus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9" name="Oval 15"/>
          <p:cNvSpPr>
            <a:spLocks noChangeArrowheads="1"/>
          </p:cNvSpPr>
          <p:nvPr/>
        </p:nvSpPr>
        <p:spPr bwMode="auto">
          <a:xfrm>
            <a:off x="1403648" y="4293096"/>
            <a:ext cx="2212975" cy="1285875"/>
          </a:xfrm>
          <a:prstGeom prst="ellipse">
            <a:avLst/>
          </a:prstGeom>
          <a:solidFill>
            <a:srgbClr val="C2D69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train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Oval 16"/>
          <p:cNvSpPr>
            <a:spLocks noChangeArrowheads="1"/>
          </p:cNvSpPr>
          <p:nvPr/>
        </p:nvSpPr>
        <p:spPr bwMode="auto">
          <a:xfrm rot="686078">
            <a:off x="5614971" y="227475"/>
            <a:ext cx="2393950" cy="9899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radio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taxis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1" name="Oval 17"/>
          <p:cNvSpPr>
            <a:spLocks noChangeArrowheads="1"/>
          </p:cNvSpPr>
          <p:nvPr/>
        </p:nvSpPr>
        <p:spPr bwMode="auto">
          <a:xfrm rot="4158002">
            <a:off x="6509748" y="5258503"/>
            <a:ext cx="2054014" cy="94392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house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2" name="Oval 18"/>
          <p:cNvSpPr>
            <a:spLocks noChangeArrowheads="1"/>
          </p:cNvSpPr>
          <p:nvPr/>
        </p:nvSpPr>
        <p:spPr bwMode="auto">
          <a:xfrm rot="-1523367">
            <a:off x="4081880" y="5701049"/>
            <a:ext cx="2320040" cy="86995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bus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station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3" name="Oval 19"/>
          <p:cNvSpPr>
            <a:spLocks noChangeArrowheads="1"/>
          </p:cNvSpPr>
          <p:nvPr/>
        </p:nvSpPr>
        <p:spPr bwMode="auto">
          <a:xfrm rot="20360846">
            <a:off x="1619316" y="5709022"/>
            <a:ext cx="2179638" cy="97761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railway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station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" name="Oval 20"/>
          <p:cNvSpPr>
            <a:spLocks noChangeArrowheads="1"/>
          </p:cNvSpPr>
          <p:nvPr/>
        </p:nvSpPr>
        <p:spPr bwMode="auto">
          <a:xfrm rot="17393298">
            <a:off x="-504301" y="3994366"/>
            <a:ext cx="2302981" cy="92729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marina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45" name="AutoShape 21"/>
          <p:cNvCxnSpPr>
            <a:cxnSpLocks noChangeShapeType="1"/>
          </p:cNvCxnSpPr>
          <p:nvPr/>
        </p:nvCxnSpPr>
        <p:spPr bwMode="auto">
          <a:xfrm flipV="1">
            <a:off x="6228184" y="1268760"/>
            <a:ext cx="677862" cy="1016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46" name="AutoShape 22"/>
          <p:cNvCxnSpPr>
            <a:cxnSpLocks noChangeShapeType="1"/>
          </p:cNvCxnSpPr>
          <p:nvPr/>
        </p:nvCxnSpPr>
        <p:spPr bwMode="auto">
          <a:xfrm flipV="1">
            <a:off x="1763688" y="836712"/>
            <a:ext cx="677862" cy="1016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47" name="AutoShape 23"/>
          <p:cNvCxnSpPr>
            <a:cxnSpLocks noChangeShapeType="1"/>
          </p:cNvCxnSpPr>
          <p:nvPr/>
        </p:nvCxnSpPr>
        <p:spPr bwMode="auto">
          <a:xfrm flipH="1">
            <a:off x="467544" y="2996952"/>
            <a:ext cx="306388" cy="835025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48" name="AutoShape 24"/>
          <p:cNvCxnSpPr>
            <a:cxnSpLocks noChangeShapeType="1"/>
          </p:cNvCxnSpPr>
          <p:nvPr/>
        </p:nvCxnSpPr>
        <p:spPr bwMode="auto">
          <a:xfrm>
            <a:off x="1907704" y="5517232"/>
            <a:ext cx="0" cy="642937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49" name="AutoShape 25"/>
          <p:cNvCxnSpPr>
            <a:cxnSpLocks noChangeShapeType="1"/>
          </p:cNvCxnSpPr>
          <p:nvPr/>
        </p:nvCxnSpPr>
        <p:spPr bwMode="auto">
          <a:xfrm flipV="1">
            <a:off x="7380312" y="4005064"/>
            <a:ext cx="576064" cy="744216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50" name="AutoShape 26"/>
          <p:cNvCxnSpPr>
            <a:cxnSpLocks noChangeShapeType="1"/>
          </p:cNvCxnSpPr>
          <p:nvPr/>
        </p:nvCxnSpPr>
        <p:spPr bwMode="auto">
          <a:xfrm>
            <a:off x="4860032" y="5373216"/>
            <a:ext cx="0" cy="642937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7zO83570157\IMG_20210414_111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404664"/>
            <a:ext cx="5143500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42048" cy="93610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What ways of travelling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en-US" sz="2800" b="1" dirty="0" smtClean="0"/>
              <a:t>do you know?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6" descr="http://images-partners.google.com/images?q=tbn:moks212YrPBGOM::http%3A//sobiratelzvezd.ru/wallpapers/travell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14859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images-partners.google.com/images?q=tbn:CzQWEtlL-Z488M::http%3A//hiblogger.net/img/userfiles/2007/03/14/10659/trai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564904"/>
            <a:ext cx="14954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images-partners.google.com/images?q=tbn:titRzR2ohMN_jM::http%3A//world-atlas.ru/wp-content/20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332656"/>
            <a:ext cx="152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http://images-partners.google.com/images?q=tbn:I-C7xabXU4FscM::http%3A//media.club4x4.ru/uploads/posts/1181140729%5F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5085184"/>
            <a:ext cx="10953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http://images-partners.google.com/images?q=tbn:kQ6zMrxKVn3JCM::http%3A//news4k.com/uploads/posts/2009-02/1234195585%5F20040717volzhanin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00" y="4365104"/>
            <a:ext cx="15240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http://images-partners.google.com/images?q=tbn:pTeP2qui9Pt0tM::http%3A//prostir.museum/images/uploads/news/6731/%25D0%25BC%25D0%25BE%25D1%2580%25D0%25B5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544" y="5229200"/>
            <a:ext cx="152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http://images-partners.google.com/images?q=tbn:v4zyHOcTDjylvM::http%3A//www.baby-ivf.ru/i/lifeinmotion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20" y="2060848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/>
          <p:nvPr/>
        </p:nvSpPr>
        <p:spPr>
          <a:xfrm>
            <a:off x="3707904" y="2636912"/>
            <a:ext cx="3384376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smtClean="0"/>
              <a:t>Ways of travelling</a:t>
            </a:r>
            <a:endParaRPr lang="ru-RU" sz="2400" dirty="0"/>
          </a:p>
        </p:txBody>
      </p:sp>
      <p:sp>
        <p:nvSpPr>
          <p:cNvPr id="21" name="Овал 20"/>
          <p:cNvSpPr/>
          <p:nvPr/>
        </p:nvSpPr>
        <p:spPr>
          <a:xfrm>
            <a:off x="2123728" y="1340768"/>
            <a:ext cx="1584176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by ship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979712" y="2636912"/>
            <a:ext cx="1656184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smtClean="0"/>
              <a:t>by train</a:t>
            </a:r>
            <a:endParaRPr lang="ru-RU" sz="2400" dirty="0"/>
          </a:p>
        </p:txBody>
      </p:sp>
      <p:sp>
        <p:nvSpPr>
          <p:cNvPr id="24" name="Овал 23"/>
          <p:cNvSpPr/>
          <p:nvPr/>
        </p:nvSpPr>
        <p:spPr>
          <a:xfrm>
            <a:off x="2123728" y="4005064"/>
            <a:ext cx="1440160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by car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123728" y="5229200"/>
            <a:ext cx="1418456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by sea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580112" y="1484784"/>
            <a:ext cx="1800200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smtClean="0"/>
              <a:t>by plane</a:t>
            </a:r>
            <a:endParaRPr lang="ru-RU" sz="2400" dirty="0"/>
          </a:p>
        </p:txBody>
      </p:sp>
      <p:sp>
        <p:nvSpPr>
          <p:cNvPr id="27" name="Овал 26"/>
          <p:cNvSpPr/>
          <p:nvPr/>
        </p:nvSpPr>
        <p:spPr>
          <a:xfrm>
            <a:off x="4427984" y="4149080"/>
            <a:ext cx="180020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by bike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7164288" y="5589240"/>
            <a:ext cx="1584176" cy="1058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smtClean="0"/>
              <a:t>by bus</a:t>
            </a:r>
            <a:endParaRPr lang="ru-RU" sz="2400" dirty="0"/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3779912" y="1844824"/>
            <a:ext cx="72008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26" idx="2"/>
          </p:cNvCxnSpPr>
          <p:nvPr/>
        </p:nvCxnSpPr>
        <p:spPr>
          <a:xfrm flipH="1">
            <a:off x="4932040" y="1952836"/>
            <a:ext cx="648072" cy="54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3491880" y="3501008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3707904" y="3717032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3491880" y="3645024"/>
            <a:ext cx="1224136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084168" y="3573016"/>
            <a:ext cx="1008112" cy="2304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Овал 44"/>
          <p:cNvSpPr/>
          <p:nvPr/>
        </p:nvSpPr>
        <p:spPr>
          <a:xfrm>
            <a:off x="6588224" y="3429000"/>
            <a:ext cx="1224136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 on  foot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48" name="Прямая со стрелкой 47"/>
          <p:cNvCxnSpPr>
            <a:endCxn id="45" idx="0"/>
          </p:cNvCxnSpPr>
          <p:nvPr/>
        </p:nvCxnSpPr>
        <p:spPr>
          <a:xfrm>
            <a:off x="6948264" y="3284984"/>
            <a:ext cx="252028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8" descr="http://images-partners.google.com/images?q=tbn:86QChuMCUE1DbM::http%3A//saloncars.com/catalog/images/09-Journey%2520%281%2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5536" y="4005064"/>
            <a:ext cx="15240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Прямая со стрелкой 51"/>
          <p:cNvCxnSpPr/>
          <p:nvPr/>
        </p:nvCxnSpPr>
        <p:spPr>
          <a:xfrm flipV="1">
            <a:off x="5436096" y="3717032"/>
            <a:ext cx="7200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8000" dirty="0" err="1" smtClean="0">
                <a:solidFill>
                  <a:schemeClr val="accent2">
                    <a:lumMod val="50000"/>
                  </a:schemeClr>
                </a:solidFill>
              </a:rPr>
              <a:t>Фишбон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3" descr="http://festival.1september.ru/articles/622536/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8028384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Files\для сайта\2023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88640"/>
            <a:ext cx="2088232" cy="1525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8100392" cy="5184576"/>
          </a:xfrm>
        </p:spPr>
      </p:pic>
    </p:spTree>
    <p:extLst>
      <p:ext uri="{BB962C8B-B14F-4D97-AF65-F5344CB8AC3E}">
        <p14:creationId xmlns="" xmlns:p14="http://schemas.microsoft.com/office/powerpoint/2010/main" val="40807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Использование метода “</a:t>
            </a:r>
            <a:r>
              <a:rPr lang="ru-RU" b="1" dirty="0" err="1" smtClean="0"/>
              <a:t>Fishbone</a:t>
            </a:r>
            <a:r>
              <a:rPr lang="ru-RU" b="1" dirty="0" smtClean="0"/>
              <a:t>” в 5-6 классах</a:t>
            </a:r>
            <a:endParaRPr lang="ru-RU" dirty="0"/>
          </a:p>
        </p:txBody>
      </p:sp>
      <p:pic>
        <p:nvPicPr>
          <p:cNvPr id="3" name="Содержимое 6" descr="hello_html_m2a0f25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1" y="1377950"/>
            <a:ext cx="3600401" cy="5219700"/>
          </a:xfrm>
          <a:prstGeom prst="rect">
            <a:avLst/>
          </a:prstGeom>
        </p:spPr>
      </p:pic>
      <p:pic>
        <p:nvPicPr>
          <p:cNvPr id="4" name="Содержимое 9" descr="tim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51920" y="1557338"/>
            <a:ext cx="4320480" cy="511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7239000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Мэтч</a:t>
            </a:r>
            <a:r>
              <a:rPr lang="ru-RU" dirty="0" smtClean="0">
                <a:solidFill>
                  <a:srgbClr val="FF0000"/>
                </a:solidFill>
              </a:rPr>
              <a:t>»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соотнеси к вопросу правильный ответ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7239000" cy="5042960"/>
          </a:xfrm>
        </p:spPr>
        <p:txBody>
          <a:bodyPr>
            <a:normAutofit lnSpcReduction="10000"/>
          </a:bodyPr>
          <a:lstStyle/>
          <a:p>
            <a:r>
              <a:rPr lang="ru-RU" sz="1600" b="1" dirty="0" smtClean="0"/>
              <a:t>Прочитай текст, найди правильный ответ на вопрос и запиши его номер в таблицу.</a:t>
            </a:r>
          </a:p>
          <a:p>
            <a:pPr lvl="0"/>
            <a:r>
              <a:rPr lang="en-US" sz="1200" dirty="0" smtClean="0"/>
              <a:t>Did he pass all his exams?</a:t>
            </a:r>
            <a:endParaRPr lang="ru-RU" sz="1200" dirty="0" smtClean="0"/>
          </a:p>
          <a:p>
            <a:pPr lvl="0"/>
            <a:r>
              <a:rPr lang="en-US" sz="1200" dirty="0" smtClean="0"/>
              <a:t>What is his problem?</a:t>
            </a:r>
            <a:endParaRPr lang="ru-RU" sz="1200" dirty="0" smtClean="0"/>
          </a:p>
          <a:p>
            <a:pPr lvl="0"/>
            <a:r>
              <a:rPr lang="en-US" sz="1200" dirty="0" smtClean="0"/>
              <a:t>What did he decide to study?</a:t>
            </a:r>
            <a:endParaRPr lang="ru-RU" sz="1200" dirty="0" smtClean="0"/>
          </a:p>
          <a:p>
            <a:pPr lvl="0"/>
            <a:r>
              <a:rPr lang="en-US" sz="1200" dirty="0" smtClean="0"/>
              <a:t>Is he sure to study it now?</a:t>
            </a:r>
            <a:endParaRPr lang="ru-RU" sz="1200" dirty="0" smtClean="0"/>
          </a:p>
          <a:p>
            <a:pPr lvl="0"/>
            <a:r>
              <a:rPr lang="en-US" sz="1200" dirty="0" smtClean="0"/>
              <a:t>What job is very stressful for him?</a:t>
            </a:r>
            <a:endParaRPr lang="ru-RU" sz="1200" dirty="0" smtClean="0"/>
          </a:p>
          <a:p>
            <a:pPr lvl="0"/>
            <a:r>
              <a:rPr lang="en-US" sz="1200" dirty="0" smtClean="0"/>
              <a:t>What does he prefer?</a:t>
            </a:r>
            <a:endParaRPr lang="ru-RU" sz="1200" dirty="0" smtClean="0"/>
          </a:p>
          <a:p>
            <a:pPr lvl="0"/>
            <a:r>
              <a:rPr lang="en-US" sz="1200" dirty="0" smtClean="0"/>
              <a:t>Would he like to work in a hospital?</a:t>
            </a:r>
            <a:endParaRPr lang="ru-RU" sz="1200" dirty="0" smtClean="0"/>
          </a:p>
          <a:p>
            <a:pPr lvl="0"/>
            <a:r>
              <a:rPr lang="en-US" sz="1200" dirty="0" smtClean="0"/>
              <a:t>Does he enjoy working with people?</a:t>
            </a:r>
            <a:endParaRPr lang="ru-RU" sz="1200" dirty="0" smtClean="0"/>
          </a:p>
          <a:p>
            <a:pPr lvl="0"/>
            <a:r>
              <a:rPr lang="en-US" sz="1200" dirty="0" smtClean="0"/>
              <a:t>What doesn’t he like?</a:t>
            </a:r>
            <a:endParaRPr lang="ru-RU" sz="1200" dirty="0" smtClean="0"/>
          </a:p>
          <a:p>
            <a:r>
              <a:rPr lang="en-US" sz="1200" dirty="0" smtClean="0"/>
              <a:t>10)Can he talk on the phone for a long time?</a:t>
            </a:r>
            <a:endParaRPr lang="ru-RU" sz="1200" dirty="0" smtClean="0"/>
          </a:p>
          <a:p>
            <a:r>
              <a:rPr lang="en-US" sz="1200" dirty="0" smtClean="0"/>
              <a:t>11) What does he love?</a:t>
            </a:r>
            <a:endParaRPr lang="ru-RU" sz="1200" dirty="0" smtClean="0"/>
          </a:p>
          <a:p>
            <a:pPr lvl="0"/>
            <a:endParaRPr lang="ru-RU" sz="1100" dirty="0" smtClean="0"/>
          </a:p>
          <a:p>
            <a:pPr lvl="0"/>
            <a:endParaRPr lang="ru-RU" sz="1100" dirty="0" smtClean="0"/>
          </a:p>
          <a:p>
            <a:pPr lvl="0"/>
            <a:endParaRPr lang="ru-RU" sz="1100" dirty="0" smtClean="0"/>
          </a:p>
          <a:p>
            <a:pPr lvl="0"/>
            <a:endParaRPr lang="ru-RU" sz="1100" dirty="0" smtClean="0"/>
          </a:p>
          <a:p>
            <a:pPr lvl="0"/>
            <a:endParaRPr lang="ru-RU" sz="1100" dirty="0" smtClean="0"/>
          </a:p>
          <a:p>
            <a:pPr lvl="0">
              <a:buNone/>
            </a:pPr>
            <a:r>
              <a:rPr lang="ru-RU" sz="1100" dirty="0" smtClean="0"/>
              <a:t>1)</a:t>
            </a:r>
            <a:r>
              <a:rPr lang="en-US" sz="1100" dirty="0" smtClean="0"/>
              <a:t>a doctor;  2) Yes, he does.  3) No, he wouldn’t;  4) doesn’t know what he wants;  5) does the same thing every day;  6) travelling;  7) Yes, he did.  8) No, he can’t;  9) working outside;  10) biology;  11) No, he isn’t.</a:t>
            </a:r>
            <a:endParaRPr lang="ru-RU" sz="1100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30" y="4819166"/>
          <a:ext cx="7296465" cy="842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15"/>
                <a:gridCol w="663315"/>
                <a:gridCol w="663315"/>
                <a:gridCol w="663315"/>
                <a:gridCol w="663315"/>
                <a:gridCol w="663315"/>
                <a:gridCol w="663315"/>
                <a:gridCol w="663315"/>
                <a:gridCol w="663315"/>
                <a:gridCol w="663315"/>
                <a:gridCol w="663315"/>
              </a:tblGrid>
              <a:tr h="47632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</a:tr>
              <a:tr h="31576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Технология</a:t>
            </a:r>
            <a:r>
              <a:rPr lang="ru-RU" dirty="0" smtClean="0"/>
              <a:t> </a:t>
            </a:r>
            <a:r>
              <a:rPr lang="ru-RU" b="1" dirty="0" smtClean="0"/>
              <a:t>“</a:t>
            </a:r>
            <a:r>
              <a:rPr lang="en-US" b="1" dirty="0" smtClean="0"/>
              <a:t>Window Notes Strategy</a:t>
            </a:r>
            <a:r>
              <a:rPr lang="ru-RU" b="1" dirty="0" smtClean="0"/>
              <a:t>”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/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Window Notes Strategy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” –это технология развивает у  учащихся навыки делать пометки во время чтения, способность выражать собственное мнение о прочитанном.</a:t>
            </a:r>
          </a:p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 результате такой работы ученики приобретают навык чёткого, логического высказывания на заданную тему.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59679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Приёмы, применяемые на уроках английского языка при работе с текстом.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464496"/>
          </a:xfrm>
        </p:spPr>
        <p:txBody>
          <a:bodyPr>
            <a:normAutofit/>
          </a:bodyPr>
          <a:lstStyle/>
          <a:p>
            <a:r>
              <a:rPr lang="ru-RU" dirty="0" smtClean="0"/>
              <a:t>«Бинго»</a:t>
            </a:r>
          </a:p>
          <a:p>
            <a:r>
              <a:rPr lang="ru-RU" dirty="0" smtClean="0"/>
              <a:t>«Задаём вопросы разных типов»</a:t>
            </a:r>
          </a:p>
          <a:p>
            <a:r>
              <a:rPr lang="ru-RU" dirty="0" smtClean="0"/>
              <a:t> «</a:t>
            </a:r>
            <a:r>
              <a:rPr lang="ru-RU" dirty="0" err="1" smtClean="0"/>
              <a:t>Синквейн</a:t>
            </a:r>
            <a:r>
              <a:rPr lang="ru-RU" dirty="0" smtClean="0"/>
              <a:t>»</a:t>
            </a:r>
          </a:p>
          <a:p>
            <a:r>
              <a:rPr lang="ru-RU" dirty="0" smtClean="0"/>
              <a:t> «Кластер»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Фишбон</a:t>
            </a:r>
            <a:r>
              <a:rPr lang="ru-RU" dirty="0" smtClean="0"/>
              <a:t>» 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Мэтч</a:t>
            </a:r>
            <a:r>
              <a:rPr lang="ru-RU" dirty="0" smtClean="0"/>
              <a:t>»</a:t>
            </a:r>
          </a:p>
          <a:p>
            <a:r>
              <a:rPr lang="ru-RU" dirty="0" smtClean="0"/>
              <a:t>«</a:t>
            </a:r>
            <a:r>
              <a:rPr lang="en-US" dirty="0" smtClean="0"/>
              <a:t>Window Notes Strategy</a:t>
            </a:r>
            <a:r>
              <a:rPr lang="ru-RU" dirty="0" smtClean="0"/>
              <a:t>» 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Кроссенс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  <p:pic>
        <p:nvPicPr>
          <p:cNvPr id="4" name="Рисунок 3" descr="ÐÐ°ÑÑÐ¸Ð½ÐºÐ¸ Ð¿Ð¾ Ð·Ð°Ð¿ÑÐ¾ÑÑ Ð°Ð½Ð³Ð»Ð¸Ð¹ÑÐºÐ¸Ð¹ ÑÐ·ÑÐº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068960"/>
            <a:ext cx="2592288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848872" cy="187220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Пример таблицы для выражения своего мнения о прочитанном.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1556792"/>
            <a:ext cx="7239000" cy="4846320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1844824"/>
          <a:ext cx="7296472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3624064"/>
              </a:tblGrid>
              <a:tr h="972108">
                <a:tc>
                  <a:txBody>
                    <a:bodyPr/>
                    <a:lstStyle/>
                    <a:p>
                      <a:r>
                        <a:rPr lang="en-US" dirty="0" smtClean="0"/>
                        <a:t>What is the problem?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Предложения о проблеме текста</a:t>
                      </a:r>
                      <a:endParaRPr lang="ru-RU" dirty="0"/>
                    </a:p>
                  </a:txBody>
                  <a:tcPr/>
                </a:tc>
              </a:tr>
              <a:tr h="972108">
                <a:tc>
                  <a:txBody>
                    <a:bodyPr/>
                    <a:lstStyle/>
                    <a:p>
                      <a:r>
                        <a:rPr lang="en-US" dirty="0" smtClean="0"/>
                        <a:t>Why do you think so?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1-2 аргументированных доказательств</a:t>
                      </a:r>
                      <a:r>
                        <a:rPr lang="ru-RU" baseline="0" dirty="0" smtClean="0"/>
                        <a:t> из текста.</a:t>
                      </a:r>
                      <a:endParaRPr lang="ru-RU" dirty="0"/>
                    </a:p>
                  </a:txBody>
                  <a:tcPr/>
                </a:tc>
              </a:tr>
              <a:tr h="972108">
                <a:tc>
                  <a:txBody>
                    <a:bodyPr/>
                    <a:lstStyle/>
                    <a:p>
                      <a:r>
                        <a:rPr lang="en-US" dirty="0" smtClean="0"/>
                        <a:t>What is the</a:t>
                      </a:r>
                      <a:r>
                        <a:rPr lang="en-US" baseline="0" dirty="0" smtClean="0"/>
                        <a:t> opposite point of view? Why do people think so?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1-2 аргументированных противоположных мнений</a:t>
                      </a:r>
                      <a:endParaRPr lang="ru-RU" dirty="0"/>
                    </a:p>
                  </a:txBody>
                  <a:tcPr/>
                </a:tc>
              </a:tr>
              <a:tr h="972108">
                <a:tc>
                  <a:txBody>
                    <a:bodyPr/>
                    <a:lstStyle/>
                    <a:p>
                      <a:r>
                        <a:rPr lang="en-US" dirty="0" smtClean="0"/>
                        <a:t>Do people have different </a:t>
                      </a:r>
                      <a:r>
                        <a:rPr lang="en-US" baseline="0" dirty="0" smtClean="0"/>
                        <a:t>point of view?  Whom do you support?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Доказательства</a:t>
                      </a:r>
                      <a:r>
                        <a:rPr lang="ru-RU" baseline="0" dirty="0" smtClean="0"/>
                        <a:t> из текста + повтор Вашей точки зрения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Кроссенс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7239000" cy="533099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Ассоциативная цепочка их девяти картинок, замкнутых в стандартное поле как для игры в «Крестики-нолики».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Читать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кроссенс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нужно сверху вниз и слева направо, далее двигаться только вперед и заканчивать на центральном 9 квадрате, таким образом, получается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цепочка, завернутая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«улиткой».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phpQwQtTk_atmosfernoe--davlenie_1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77072"/>
            <a:ext cx="3024336" cy="255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 descr="23"/>
          <p:cNvSpPr>
            <a:spLocks noChangeArrowheads="1"/>
          </p:cNvSpPr>
          <p:nvPr/>
        </p:nvSpPr>
        <p:spPr bwMode="auto">
          <a:xfrm>
            <a:off x="2443163" y="512763"/>
            <a:ext cx="4433887" cy="6084887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0"/>
            <a:ext cx="5221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0"/>
            <a:ext cx="5221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88640"/>
            <a:ext cx="684076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5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2996952"/>
            <a:ext cx="2408312" cy="64807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88640"/>
          <a:ext cx="8856984" cy="64087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2328"/>
                <a:gridCol w="2952328"/>
                <a:gridCol w="2952328"/>
              </a:tblGrid>
              <a:tr h="213623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en-US" dirty="0" smtClean="0"/>
                        <a:t>1.</a:t>
                      </a:r>
                      <a:r>
                        <a:rPr lang="en-US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 </a:t>
                      </a:r>
                      <a:endParaRPr lang="ru-RU" dirty="0"/>
                    </a:p>
                  </a:txBody>
                  <a:tcPr/>
                </a:tc>
              </a:tr>
              <a:tr h="2136237">
                <a:tc>
                  <a:txBody>
                    <a:bodyPr/>
                    <a:lstStyle/>
                    <a:p>
                      <a:r>
                        <a:rPr lang="en-US" dirty="0" smtClean="0"/>
                        <a:t>8.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 </a:t>
                      </a:r>
                      <a:endParaRPr lang="ru-RU" dirty="0"/>
                    </a:p>
                  </a:txBody>
                  <a:tcPr/>
                </a:tc>
              </a:tr>
              <a:tr h="2136237">
                <a:tc>
                  <a:txBody>
                    <a:bodyPr/>
                    <a:lstStyle/>
                    <a:p>
                      <a:r>
                        <a:rPr lang="en-US" dirty="0" smtClean="0"/>
                        <a:t>7.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248427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2656"/>
            <a:ext cx="2448272" cy="185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32656"/>
            <a:ext cx="2556792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420888"/>
            <a:ext cx="2592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581128"/>
            <a:ext cx="2592288" cy="208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509120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4509120"/>
            <a:ext cx="2664295" cy="203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2420888"/>
            <a:ext cx="2705793" cy="19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2276872"/>
            <a:ext cx="26578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2996952"/>
            <a:ext cx="2408312" cy="64807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1" y="188640"/>
          <a:ext cx="8856984" cy="64087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2328"/>
                <a:gridCol w="2952328"/>
                <a:gridCol w="2952328"/>
              </a:tblGrid>
              <a:tr h="213623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en-US" dirty="0" smtClean="0"/>
                        <a:t>1.</a:t>
                      </a:r>
                      <a:r>
                        <a:rPr lang="en-US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 </a:t>
                      </a:r>
                      <a:endParaRPr lang="ru-RU" dirty="0"/>
                    </a:p>
                  </a:txBody>
                  <a:tcPr/>
                </a:tc>
              </a:tr>
              <a:tr h="2136237">
                <a:tc>
                  <a:txBody>
                    <a:bodyPr/>
                    <a:lstStyle/>
                    <a:p>
                      <a:r>
                        <a:rPr lang="en-US" dirty="0" smtClean="0"/>
                        <a:t>8.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 </a:t>
                      </a:r>
                      <a:endParaRPr lang="ru-RU" dirty="0"/>
                    </a:p>
                  </a:txBody>
                  <a:tcPr/>
                </a:tc>
              </a:tr>
              <a:tr h="2136237">
                <a:tc>
                  <a:txBody>
                    <a:bodyPr/>
                    <a:lstStyle/>
                    <a:p>
                      <a:r>
                        <a:rPr lang="en-US" dirty="0" smtClean="0"/>
                        <a:t>7.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26642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265918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5267" y="188640"/>
            <a:ext cx="2808733" cy="204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420888"/>
            <a:ext cx="2564904" cy="194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509120"/>
            <a:ext cx="256673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4581128"/>
            <a:ext cx="2736304" cy="184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581128"/>
            <a:ext cx="2736304" cy="192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7" y="2348880"/>
            <a:ext cx="2808311" cy="19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2420888"/>
            <a:ext cx="2736304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User\Desktop\IMG-20210409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075806" cy="3384376"/>
          </a:xfrm>
          <a:prstGeom prst="rect">
            <a:avLst/>
          </a:prstGeom>
          <a:noFill/>
        </p:spPr>
      </p:pic>
      <p:pic>
        <p:nvPicPr>
          <p:cNvPr id="1027" name="Picture 3" descr="D:\Users\User\Desktop\IMG-20210409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60648"/>
            <a:ext cx="4176464" cy="3312368"/>
          </a:xfrm>
          <a:prstGeom prst="rect">
            <a:avLst/>
          </a:prstGeom>
          <a:noFill/>
        </p:spPr>
      </p:pic>
      <p:pic>
        <p:nvPicPr>
          <p:cNvPr id="1028" name="Picture 4" descr="D:\Users\User\Desktop\IMG-20210409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63137">
            <a:off x="3255579" y="3374673"/>
            <a:ext cx="3585285" cy="2899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 descr="23"/>
          <p:cNvSpPr>
            <a:spLocks noChangeArrowheads="1"/>
          </p:cNvSpPr>
          <p:nvPr/>
        </p:nvSpPr>
        <p:spPr bwMode="auto">
          <a:xfrm>
            <a:off x="2443163" y="512763"/>
            <a:ext cx="4433887" cy="6084887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0"/>
            <a:ext cx="5221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0"/>
            <a:ext cx="5221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88640"/>
            <a:ext cx="684076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5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«Бинго!»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504056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Кто вперёд заполнит таблицу слов по тексту</a:t>
            </a:r>
            <a:r>
              <a:rPr lang="en-US" dirty="0" smtClean="0"/>
              <a:t> 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(c</a:t>
            </a:r>
            <a:r>
              <a:rPr lang="ru-RU" dirty="0" smtClean="0"/>
              <a:t> переводом) кричит «Бинго»!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1" y="2348881"/>
          <a:ext cx="6192688" cy="2160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172"/>
                <a:gridCol w="1548172"/>
                <a:gridCol w="1548172"/>
                <a:gridCol w="1548172"/>
              </a:tblGrid>
              <a:tr h="582976">
                <a:tc>
                  <a:txBody>
                    <a:bodyPr/>
                    <a:lstStyle/>
                    <a:p>
                      <a:r>
                        <a:rPr lang="en-US" b="0" dirty="0" smtClean="0"/>
                        <a:t>footprint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pyramids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mist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shine</a:t>
                      </a:r>
                      <a:endParaRPr lang="ru-RU" dirty="0"/>
                    </a:p>
                  </a:txBody>
                  <a:tcPr/>
                </a:tc>
              </a:tr>
              <a:tr h="649461">
                <a:tc>
                  <a:txBody>
                    <a:bodyPr/>
                    <a:lstStyle/>
                    <a:p>
                      <a:r>
                        <a:rPr lang="en-US" dirty="0" smtClean="0"/>
                        <a:t>bat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dinosaur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building</a:t>
                      </a: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explore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927802">
                <a:tc>
                  <a:txBody>
                    <a:bodyPr/>
                    <a:lstStyle/>
                    <a:p>
                      <a:r>
                        <a:rPr lang="en-US" dirty="0" smtClean="0"/>
                        <a:t>smell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cave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be afraid of</a:t>
                      </a: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shelter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95735" y="4725145"/>
          <a:ext cx="5688632" cy="1872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158"/>
                <a:gridCol w="1422158"/>
                <a:gridCol w="1422158"/>
                <a:gridCol w="1422158"/>
              </a:tblGrid>
              <a:tr h="62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картина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храм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красивая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тише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пирамиды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темно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карабкаться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скалы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здание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стена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дверь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Что это?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ru-RU" sz="2800" smtClean="0">
                <a:solidFill>
                  <a:srgbClr val="FF0000"/>
                </a:solidFill>
              </a:rPr>
              <a:t>     «Задаём </a:t>
            </a:r>
            <a:r>
              <a:rPr lang="ru-RU" sz="2800" dirty="0" smtClean="0">
                <a:solidFill>
                  <a:srgbClr val="FF0000"/>
                </a:solidFill>
              </a:rPr>
              <a:t>вопросы </a:t>
            </a:r>
            <a:r>
              <a:rPr lang="ru-RU" sz="2800" smtClean="0">
                <a:solidFill>
                  <a:srgbClr val="FF0000"/>
                </a:solidFill>
              </a:rPr>
              <a:t>разных типов»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/>
          <a:lstStyle/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139952" y="2636912"/>
            <a:ext cx="1368152" cy="13681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Типы</a:t>
            </a:r>
          </a:p>
          <a:p>
            <a:pPr algn="ctr"/>
            <a:r>
              <a:rPr lang="ru-RU" sz="2000" dirty="0" err="1" smtClean="0"/>
              <a:t>вопро-сов</a:t>
            </a:r>
            <a:endParaRPr lang="ru-RU" sz="2000" dirty="0"/>
          </a:p>
        </p:txBody>
      </p:sp>
      <p:sp>
        <p:nvSpPr>
          <p:cNvPr id="6" name="Овал 5"/>
          <p:cNvSpPr/>
          <p:nvPr/>
        </p:nvSpPr>
        <p:spPr>
          <a:xfrm rot="1303400">
            <a:off x="5217552" y="3711399"/>
            <a:ext cx="3102197" cy="13420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специальные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1368451">
            <a:off x="972360" y="1209730"/>
            <a:ext cx="3679003" cy="13430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общие, к подлежащему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 rot="18086510">
            <a:off x="2390455" y="4577721"/>
            <a:ext cx="3212141" cy="156372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B0F0"/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к подлежащему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 rot="19394515">
            <a:off x="4962764" y="1255258"/>
            <a:ext cx="3096479" cy="12999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альтернативные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076056" y="3933056"/>
            <a:ext cx="504056" cy="2924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 rot="20869968">
            <a:off x="506384" y="3151725"/>
            <a:ext cx="3672408" cy="144325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/>
                </a:solidFill>
              </a:rPr>
              <a:t>разделительные</a:t>
            </a:r>
            <a:endParaRPr lang="ru-RU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Задать все типы вопросов по тексту и ответить </a:t>
            </a:r>
            <a:r>
              <a:rPr lang="ru-RU" smtClean="0"/>
              <a:t>на них.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844824"/>
            <a:ext cx="7571184" cy="4752528"/>
          </a:xfrm>
        </p:spPr>
        <p:txBody>
          <a:bodyPr>
            <a:normAutofit fontScale="25000" lnSpcReduction="20000"/>
          </a:bodyPr>
          <a:lstStyle/>
          <a:p>
            <a:r>
              <a:rPr lang="ru-RU" sz="8600" b="1" i="1" dirty="0" smtClean="0"/>
              <a:t>Общий</a:t>
            </a:r>
            <a:r>
              <a:rPr lang="ru-RU" sz="8600" dirty="0" smtClean="0"/>
              <a:t>: вспомогательный глагол </a:t>
            </a:r>
            <a:r>
              <a:rPr lang="en-US" sz="8600" dirty="0" smtClean="0"/>
              <a:t>(am, is, are, are, was, were, do, does, did, have, has, will).</a:t>
            </a:r>
          </a:p>
          <a:p>
            <a:endParaRPr lang="en-US" sz="8600" dirty="0" smtClean="0"/>
          </a:p>
          <a:p>
            <a:r>
              <a:rPr lang="ru-RU" sz="8600" b="1" i="1" dirty="0" smtClean="0"/>
              <a:t>Альтернативный</a:t>
            </a:r>
            <a:r>
              <a:rPr lang="ru-RU" sz="8600" dirty="0" smtClean="0"/>
              <a:t>: вспомогательный глагол </a:t>
            </a:r>
            <a:r>
              <a:rPr lang="en-US" sz="8600" dirty="0" smtClean="0"/>
              <a:t>(am, is, are, are, was, were, do, does, did, have, has, will) c </a:t>
            </a:r>
            <a:r>
              <a:rPr lang="ru-RU" sz="8600" dirty="0" smtClean="0"/>
              <a:t>союзом </a:t>
            </a:r>
            <a:r>
              <a:rPr lang="en-US" sz="8600" b="1" i="1" dirty="0" smtClean="0"/>
              <a:t>or.</a:t>
            </a:r>
          </a:p>
          <a:p>
            <a:endParaRPr lang="ru-RU" sz="8600" b="1" i="1" dirty="0" smtClean="0"/>
          </a:p>
          <a:p>
            <a:r>
              <a:rPr lang="ru-RU" sz="8600" b="1" i="1" dirty="0" smtClean="0"/>
              <a:t>Специальный: </a:t>
            </a:r>
            <a:r>
              <a:rPr lang="ru-RU" sz="8600" dirty="0" smtClean="0"/>
              <a:t>вопросительное слово </a:t>
            </a:r>
            <a:endParaRPr lang="en-US" sz="8600" dirty="0" smtClean="0"/>
          </a:p>
          <a:p>
            <a:pPr>
              <a:buNone/>
            </a:pPr>
            <a:r>
              <a:rPr lang="en-US" sz="8600" dirty="0" smtClean="0"/>
              <a:t>   </a:t>
            </a:r>
            <a:r>
              <a:rPr lang="ru-RU" sz="8600" dirty="0" smtClean="0"/>
              <a:t>(</a:t>
            </a:r>
            <a:r>
              <a:rPr lang="en-US" sz="8600" dirty="0" smtClean="0"/>
              <a:t> what, when, why, where, how).</a:t>
            </a:r>
          </a:p>
          <a:p>
            <a:pPr>
              <a:buNone/>
            </a:pPr>
            <a:endParaRPr lang="en-US" sz="8600" dirty="0" smtClean="0"/>
          </a:p>
          <a:p>
            <a:r>
              <a:rPr lang="ru-RU" sz="8600" b="1" i="1" dirty="0" smtClean="0"/>
              <a:t>Разделительный</a:t>
            </a:r>
            <a:r>
              <a:rPr lang="ru-RU" sz="8600" b="1" dirty="0" smtClean="0"/>
              <a:t>: </a:t>
            </a:r>
            <a:r>
              <a:rPr lang="ru-RU" sz="8600" dirty="0" smtClean="0"/>
              <a:t>утвердительное или отрицательное предложение + «хвостик»</a:t>
            </a:r>
            <a:endParaRPr lang="en-US" sz="8600" dirty="0" smtClean="0"/>
          </a:p>
          <a:p>
            <a:endParaRPr lang="ru-RU" sz="8600" dirty="0" smtClean="0"/>
          </a:p>
          <a:p>
            <a:r>
              <a:rPr lang="ru-RU" sz="8600" b="1" i="1" dirty="0" smtClean="0"/>
              <a:t>К подлежащему</a:t>
            </a:r>
            <a:r>
              <a:rPr lang="ru-RU" sz="8600" b="1" dirty="0" smtClean="0"/>
              <a:t>:</a:t>
            </a:r>
            <a:r>
              <a:rPr lang="ru-RU" sz="8600" dirty="0" smtClean="0"/>
              <a:t> </a:t>
            </a:r>
            <a:r>
              <a:rPr lang="en-US" sz="8600" dirty="0" smtClean="0"/>
              <a:t>Who? What? (</a:t>
            </a:r>
            <a:r>
              <a:rPr lang="ru-RU" sz="8600" dirty="0" smtClean="0"/>
              <a:t>без вспомогательного глагола)</a:t>
            </a:r>
          </a:p>
          <a:p>
            <a:endParaRPr lang="ru-RU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</a:p>
          <a:p>
            <a:endParaRPr lang="en-US" b="1" i="1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777686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Синквейн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Тема (существительное или местоимение)</a:t>
            </a:r>
          </a:p>
          <a:p>
            <a:r>
              <a:rPr lang="ru-RU" sz="2800" dirty="0" smtClean="0"/>
              <a:t>Описание признаков (2 прилагательных или причастия)</a:t>
            </a:r>
          </a:p>
          <a:p>
            <a:r>
              <a:rPr lang="ru-RU" sz="2800" dirty="0" smtClean="0"/>
              <a:t>Характерные действия (3 глагола или деепричастия)</a:t>
            </a:r>
          </a:p>
          <a:p>
            <a:r>
              <a:rPr lang="ru-RU" sz="2800" dirty="0" smtClean="0"/>
              <a:t>Личное отношение (фраза из 4 слов)</a:t>
            </a:r>
          </a:p>
          <a:p>
            <a:r>
              <a:rPr lang="ru-RU" sz="2800" dirty="0" smtClean="0"/>
              <a:t>Слово-резюме (одно слово)</a:t>
            </a:r>
          </a:p>
          <a:p>
            <a:endParaRPr lang="ru-RU" sz="2800" dirty="0" smtClean="0"/>
          </a:p>
          <a:p>
            <a:endParaRPr lang="ru-RU" dirty="0"/>
          </a:p>
        </p:txBody>
      </p:sp>
      <p:pic>
        <p:nvPicPr>
          <p:cNvPr id="2051" name="Picture 3" descr="C:\Users\Лариса\Pictures\Saved Pictures\76029organiz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88640"/>
            <a:ext cx="2376264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kern="0" dirty="0" smtClean="0">
                <a:solidFill>
                  <a:srgbClr val="7030A0"/>
                </a:solidFill>
                <a:latin typeface="Tahoma"/>
              </a:rPr>
              <a:t>Тема </a:t>
            </a:r>
            <a:r>
              <a:rPr lang="en-US" b="1" kern="0" dirty="0" smtClean="0">
                <a:solidFill>
                  <a:srgbClr val="7030A0"/>
                </a:solidFill>
                <a:latin typeface="Tahoma"/>
              </a:rPr>
              <a:t>“A real friend”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556792"/>
            <a:ext cx="5742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Ø"/>
            </a:pPr>
            <a:r>
              <a:rPr lang="en-US" sz="3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Friend</a:t>
            </a:r>
            <a:endParaRPr lang="ru-RU" sz="36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Ø"/>
            </a:pPr>
            <a:r>
              <a:rPr lang="en-US" sz="3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The best, reliable</a:t>
            </a:r>
            <a:endParaRPr lang="ru-RU" sz="36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Ø"/>
            </a:pPr>
            <a:r>
              <a:rPr lang="ru-RU" sz="3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Trust, help, care</a:t>
            </a:r>
            <a:endParaRPr lang="ru-RU" sz="36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Ø"/>
            </a:pPr>
            <a:r>
              <a:rPr lang="ru-RU" sz="3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 friend in need is a friend indeed.</a:t>
            </a:r>
            <a:endParaRPr lang="ru-RU" sz="36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Ø"/>
            </a:pPr>
            <a:r>
              <a:rPr lang="ru-RU" sz="3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(class) mate, comrade, girl (boy) friend</a:t>
            </a:r>
            <a:r>
              <a:rPr lang="en-US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«Кластер»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3100" b="1" dirty="0" smtClean="0"/>
              <a:t>графический приём систематизации материала. 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marL="800100" indent="-571500">
              <a:lnSpc>
                <a:spcPct val="80000"/>
              </a:lnSpc>
              <a:buNone/>
              <a:defRPr/>
            </a:pPr>
            <a:r>
              <a:rPr lang="ru-RU" sz="3600" dirty="0" smtClean="0"/>
              <a:t>Мысли не громоздятся, а“гроздятся”, </a:t>
            </a:r>
          </a:p>
          <a:p>
            <a:pPr marL="800100" indent="-571500">
              <a:lnSpc>
                <a:spcPct val="80000"/>
              </a:lnSpc>
              <a:buNone/>
              <a:defRPr/>
            </a:pPr>
            <a:r>
              <a:rPr lang="ru-RU" sz="3600" dirty="0" smtClean="0"/>
              <a:t>т. е. располагаются в определённом порядке.</a:t>
            </a:r>
          </a:p>
          <a:p>
            <a:endParaRPr lang="ru-RU" dirty="0"/>
          </a:p>
        </p:txBody>
      </p:sp>
      <p:pic>
        <p:nvPicPr>
          <p:cNvPr id="7" name="Рисунок 6" descr="C:\Users\user\Desktop\Фото 5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429000"/>
            <a:ext cx="460851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842</TotalTime>
  <Words>775</Words>
  <Application>Microsoft Office PowerPoint</Application>
  <PresentationFormat>Экран (4:3)</PresentationFormat>
  <Paragraphs>191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Изящная</vt:lpstr>
      <vt:lpstr>Слайд 1</vt:lpstr>
      <vt:lpstr>Приёмы, применяемые на уроках английского языка при работе с текстом.  </vt:lpstr>
      <vt:lpstr>«Бинго!»</vt:lpstr>
      <vt:lpstr>     «Задаём вопросы разных типов»</vt:lpstr>
      <vt:lpstr>Задать все типы вопросов по тексту и ответить на них.</vt:lpstr>
      <vt:lpstr>Слайд 6</vt:lpstr>
      <vt:lpstr>«Синквейн»</vt:lpstr>
      <vt:lpstr>Тема “A real friend”</vt:lpstr>
      <vt:lpstr>«Кластер»  графический приём систематизации материала. </vt:lpstr>
      <vt:lpstr>Кластеры</vt:lpstr>
      <vt:lpstr>Кластер «Shops» 6 класс</vt:lpstr>
      <vt:lpstr>Слайд 12</vt:lpstr>
      <vt:lpstr>Слайд 13</vt:lpstr>
      <vt:lpstr>What ways of travelling  do you know?    </vt:lpstr>
      <vt:lpstr>«Фишбон» </vt:lpstr>
      <vt:lpstr>Слайд 16</vt:lpstr>
      <vt:lpstr>Использование метода “Fishbone” в 5-6 классах</vt:lpstr>
      <vt:lpstr>  «Мэтч»  соотнеси к вопросу правильный ответ</vt:lpstr>
      <vt:lpstr>Технология “Window Notes Strategy”</vt:lpstr>
      <vt:lpstr>                        Пример таблицы для выражения своего мнения о прочитанном.  </vt:lpstr>
      <vt:lpstr>«Кроссенс»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116</cp:revision>
  <dcterms:created xsi:type="dcterms:W3CDTF">2021-03-29T04:33:16Z</dcterms:created>
  <dcterms:modified xsi:type="dcterms:W3CDTF">2021-04-20T08:32:05Z</dcterms:modified>
</cp:coreProperties>
</file>